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  <p:sldMasterId id="2147483707" r:id="rId2"/>
  </p:sldMasterIdLst>
  <p:notesMasterIdLst>
    <p:notesMasterId r:id="rId18"/>
  </p:notesMasterIdLst>
  <p:handoutMasterIdLst>
    <p:handoutMasterId r:id="rId19"/>
  </p:handoutMasterIdLst>
  <p:sldIdLst>
    <p:sldId id="256" r:id="rId3"/>
    <p:sldId id="475" r:id="rId4"/>
    <p:sldId id="476" r:id="rId5"/>
    <p:sldId id="479" r:id="rId6"/>
    <p:sldId id="474" r:id="rId7"/>
    <p:sldId id="478" r:id="rId8"/>
    <p:sldId id="473" r:id="rId9"/>
    <p:sldId id="477" r:id="rId10"/>
    <p:sldId id="480" r:id="rId11"/>
    <p:sldId id="484" r:id="rId12"/>
    <p:sldId id="486" r:id="rId13"/>
    <p:sldId id="482" r:id="rId14"/>
    <p:sldId id="485" r:id="rId15"/>
    <p:sldId id="483" r:id="rId16"/>
    <p:sldId id="471" r:id="rId1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660066"/>
        </a:solidFill>
        <a:latin typeface="Arial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660066"/>
        </a:solidFill>
        <a:latin typeface="Arial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660066"/>
        </a:solidFill>
        <a:latin typeface="Arial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660066"/>
        </a:solidFill>
        <a:latin typeface="Arial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660066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2000" kern="1200">
        <a:solidFill>
          <a:srgbClr val="660066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2000" kern="1200">
        <a:solidFill>
          <a:srgbClr val="660066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2000" kern="1200">
        <a:solidFill>
          <a:srgbClr val="660066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2000" kern="1200">
        <a:solidFill>
          <a:srgbClr val="660066"/>
        </a:solidFill>
        <a:latin typeface="Arial" charset="0"/>
        <a:ea typeface="ＭＳ Ｐゴシック"/>
        <a:cs typeface="ＭＳ Ｐゴシック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  <a:srgbClr val="9933CC"/>
    <a:srgbClr val="CD7E3D"/>
    <a:srgbClr val="E3BF24"/>
    <a:srgbClr val="81FC24"/>
    <a:srgbClr val="CCFF99"/>
    <a:srgbClr val="FBF376"/>
    <a:srgbClr val="FBF271"/>
    <a:srgbClr val="D9C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8" autoAdjust="0"/>
    <p:restoredTop sz="94374" autoAdjust="0"/>
  </p:normalViewPr>
  <p:slideViewPr>
    <p:cSldViewPr snapToGrid="0">
      <p:cViewPr>
        <p:scale>
          <a:sx n="90" d="100"/>
          <a:sy n="90" d="100"/>
        </p:scale>
        <p:origin x="-136" y="-296"/>
      </p:cViewPr>
      <p:guideLst>
        <p:guide orient="horz" pos="1152"/>
        <p:guide pos="2024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96"/>
    </p:cViewPr>
  </p:sorterViewPr>
  <p:notesViewPr>
    <p:cSldViewPr snapToGrid="0">
      <p:cViewPr varScale="1">
        <p:scale>
          <a:sx n="84" d="100"/>
          <a:sy n="84" d="100"/>
        </p:scale>
        <p:origin x="-2080" y="-1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1DE44D89-53CE-4C0F-9CE1-8687152137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84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86300CC-95FE-448D-B733-EF801F3A53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01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34F515-6E61-4BC4-8410-ED0758C76DE5}" type="slidenum">
              <a:rPr lang="en-US" smtClean="0">
                <a:ea typeface="ＭＳ Ｐゴシック"/>
                <a:cs typeface="ＭＳ Ｐゴシック"/>
              </a:rPr>
              <a:pPr/>
              <a:t>1</a:t>
            </a:fld>
            <a:endParaRPr lang="en-US" dirty="0" smtClean="0">
              <a:ea typeface="ＭＳ Ｐゴシック"/>
              <a:cs typeface="ＭＳ Ｐゴシック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88900"/>
            <a:ext cx="1393825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886200"/>
            <a:ext cx="8128000" cy="1752600"/>
          </a:xfrm>
        </p:spPr>
        <p:txBody>
          <a:bodyPr/>
          <a:lstStyle>
            <a:lvl1pPr marL="0" indent="0" algn="ctr">
              <a:buFont typeface="Times" pitchFamily="18" charset="0"/>
              <a:buNone/>
              <a:defRPr sz="240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253998"/>
            <a:ext cx="10033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12B14-0E5E-4727-BBCA-84210E85A5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1775" y="0"/>
            <a:ext cx="1965325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743575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ED1BD5-1454-46E2-91F8-595FBCFA24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ci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50825"/>
            <a:ext cx="17907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uofc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6462713"/>
            <a:ext cx="14605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1"/>
          <p:cNvSpPr txBox="1">
            <a:spLocks noChangeArrowheads="1"/>
          </p:cNvSpPr>
          <p:nvPr userDrawn="1"/>
        </p:nvSpPr>
        <p:spPr bwMode="auto">
          <a:xfrm>
            <a:off x="7507288" y="6408738"/>
            <a:ext cx="1127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88" rIns="91173" bIns="45588">
            <a:spAutoFit/>
          </a:bodyPr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100" dirty="0" smtClean="0">
                <a:solidFill>
                  <a:srgbClr val="D9D9D9"/>
                </a:solidFill>
                <a:latin typeface="Calibri" charset="0"/>
              </a:rPr>
              <a:t>efi.uchicago.edu</a:t>
            </a:r>
          </a:p>
        </p:txBody>
      </p:sp>
      <p:sp>
        <p:nvSpPr>
          <p:cNvPr id="7" name="TextBox 12"/>
          <p:cNvSpPr txBox="1">
            <a:spLocks noChangeArrowheads="1"/>
          </p:cNvSpPr>
          <p:nvPr userDrawn="1"/>
        </p:nvSpPr>
        <p:spPr bwMode="auto">
          <a:xfrm>
            <a:off x="7512050" y="6572250"/>
            <a:ext cx="10747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88" rIns="91173" bIns="45588">
            <a:spAutoFit/>
          </a:bodyPr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100" dirty="0" smtClean="0">
                <a:solidFill>
                  <a:srgbClr val="D9D9D9"/>
                </a:solidFill>
                <a:latin typeface="Calibri" charset="0"/>
              </a:rPr>
              <a:t>ci.uchicago.edu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rot="5400000">
            <a:off x="7215982" y="6638131"/>
            <a:ext cx="304800" cy="1587"/>
          </a:xfrm>
          <a:prstGeom prst="line">
            <a:avLst/>
          </a:prstGeom>
          <a:ln w="9525" cmpd="sng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14" descr="radiateforwhite.eps"/>
          <p:cNvPicPr>
            <a:picLocks noChangeAspect="1"/>
          </p:cNvPicPr>
          <p:nvPr userDrawn="1"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838200"/>
            <a:ext cx="35306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94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atlas-logo-v1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75" y="2857500"/>
            <a:ext cx="1179513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5943600" cy="917575"/>
          </a:xfrm>
          <a:prstGeom prst="rect">
            <a:avLst/>
          </a:prstGeom>
        </p:spPr>
        <p:txBody>
          <a:bodyPr lIns="91173" tIns="45588" rIns="91173" bIns="45588">
            <a:normAutofit/>
          </a:bodyPr>
          <a:lstStyle>
            <a:lvl1pPr algn="l">
              <a:defRPr sz="3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457200" y="3048000"/>
            <a:ext cx="6400800" cy="1752600"/>
          </a:xfrm>
          <a:prstGeom prst="rect">
            <a:avLst/>
          </a:prstGeom>
        </p:spPr>
        <p:txBody>
          <a:bodyPr lIns="91173" tIns="45588" rIns="91173" bIns="45588">
            <a:normAutofit/>
          </a:bodyPr>
          <a:lstStyle>
            <a:lvl1pPr marL="0" indent="0" algn="l">
              <a:buNone/>
              <a:defRPr sz="2000" b="0" i="0">
                <a:solidFill>
                  <a:schemeClr val="bg1">
                    <a:lumMod val="25000"/>
                    <a:lumOff val="75000"/>
                  </a:schemeClr>
                </a:solidFill>
                <a:latin typeface="Calibri"/>
                <a:cs typeface="Calibri"/>
              </a:defRPr>
            </a:lvl1pPr>
            <a:lvl2pPr marL="455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7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3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9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5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1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6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71991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168275" y="6421438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73" tIns="45588" rIns="91173" bIns="45588">
            <a:spAutoFit/>
          </a:bodyPr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F13D13C3-1558-F644-9048-5ABD01772968}" type="slidenum">
              <a:rPr lang="en-US" sz="1200" smtClean="0">
                <a:solidFill>
                  <a:srgbClr val="F2F2F2"/>
                </a:solidFill>
                <a:latin typeface="Calibri" charset="0"/>
              </a:rPr>
              <a:pPr eaLnBrk="1" hangingPunct="1">
                <a:defRPr/>
              </a:pPr>
              <a:t>‹#›</a:t>
            </a:fld>
            <a:endParaRPr lang="en-US" sz="1200" dirty="0" smtClean="0">
              <a:solidFill>
                <a:srgbClr val="F2F2F2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0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68275" y="6421438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73" tIns="45588" rIns="91173" bIns="45588">
            <a:spAutoFit/>
          </a:bodyPr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4064665A-BF31-1845-A58F-A19B9EE47308}" type="slidenum">
              <a:rPr lang="en-US" sz="1200" smtClean="0">
                <a:solidFill>
                  <a:srgbClr val="F2F2F2"/>
                </a:solidFill>
                <a:latin typeface="Calibri" charset="0"/>
              </a:rPr>
              <a:pPr eaLnBrk="1" hangingPunct="1">
                <a:defRPr/>
              </a:pPr>
              <a:t>‹#›</a:t>
            </a:fld>
            <a:endParaRPr lang="en-US" sz="1200" dirty="0" smtClean="0">
              <a:solidFill>
                <a:srgbClr val="F2F2F2"/>
              </a:solidFill>
              <a:latin typeface="Calibri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57200" y="2130428"/>
            <a:ext cx="5943600" cy="1762312"/>
          </a:xfrm>
          <a:prstGeom prst="rect">
            <a:avLst/>
          </a:prstGeom>
        </p:spPr>
        <p:txBody>
          <a:bodyPr lIns="91173" tIns="45588" rIns="91173" bIns="45588">
            <a:noAutofit/>
          </a:bodyPr>
          <a:lstStyle>
            <a:lvl1pPr algn="l">
              <a:defRPr sz="4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78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68275" y="6421438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73" tIns="45588" rIns="91173" bIns="45588">
            <a:spAutoFit/>
          </a:bodyPr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3DD2672F-9969-D74C-AF07-CD9991E8D993}" type="slidenum">
              <a:rPr lang="en-US" sz="1200" smtClean="0">
                <a:solidFill>
                  <a:srgbClr val="F2F2F2"/>
                </a:solidFill>
                <a:latin typeface="Calibri" charset="0"/>
              </a:rPr>
              <a:pPr eaLnBrk="1" hangingPunct="1">
                <a:defRPr/>
              </a:pPr>
              <a:t>‹#›</a:t>
            </a:fld>
            <a:endParaRPr lang="en-US" sz="1200" dirty="0" smtClean="0">
              <a:solidFill>
                <a:srgbClr val="F2F2F2"/>
              </a:solidFill>
              <a:latin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10" y="274544"/>
            <a:ext cx="8229023" cy="1143000"/>
          </a:xfrm>
          <a:prstGeom prst="rect">
            <a:avLst/>
          </a:prstGeom>
        </p:spPr>
        <p:txBody>
          <a:bodyPr vert="horz" lIns="81863" tIns="40930" rIns="81863" bIns="4093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3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AB4BC-D760-449D-A975-B1B41586F3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93992-0C98-4927-B232-926C570673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ED43E-FFC6-4733-90B5-3F1EA8650B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D153F-D5DD-4DE5-A296-14922A3598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6FEBC-FC0F-4EF3-B2AF-DFF52BFA3F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E46F8-69E3-4B95-A8B1-50095048CB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EB326-FF11-4895-AA10-E9E1247897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70F711-BB7B-4F33-B099-48AF44E88E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6" Type="http://schemas.openxmlformats.org/officeDocument/2006/relationships/image" Target="../media/image3.emf"/><Relationship Id="rId7" Type="http://schemas.openxmlformats.org/officeDocument/2006/relationships/image" Target="../media/image4.png"/><Relationship Id="rId8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60036" y="0"/>
            <a:ext cx="69469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089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1739" y="1333500"/>
            <a:ext cx="8437218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1914" name="Rectangle 10"/>
          <p:cNvSpPr>
            <a:spLocks noChangeArrowheads="1"/>
          </p:cNvSpPr>
          <p:nvPr/>
        </p:nvSpPr>
        <p:spPr bwMode="auto">
          <a:xfrm>
            <a:off x="-1266825" y="60086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US" sz="2400" dirty="0">
              <a:solidFill>
                <a:schemeClr val="tx1"/>
              </a:solidFill>
              <a:ea typeface="+mn-ea"/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6400800"/>
            <a:ext cx="41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solidFill>
                  <a:srgbClr val="FF8000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0EB139E0-FE9F-43AC-8937-774C1F00E5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0902" name="Picture 16" descr="osg_logo_4c_white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165100"/>
            <a:ext cx="1393825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1921" name="Rectangle 17"/>
          <p:cNvSpPr>
            <a:spLocks noGrp="1" noChangeArrowheads="1"/>
          </p:cNvSpPr>
          <p:nvPr userDrawn="1"/>
        </p:nvSpPr>
        <p:spPr bwMode="auto">
          <a:xfrm>
            <a:off x="0" y="6486525"/>
            <a:ext cx="183444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eaLnBrk="0" hangingPunct="0">
              <a:defRPr/>
            </a:pPr>
            <a:r>
              <a:rPr lang="en-US" sz="1200" baseline="0" dirty="0" smtClean="0">
                <a:solidFill>
                  <a:srgbClr val="FF8000"/>
                </a:solidFill>
                <a:ea typeface="ＭＳ Ｐゴシック" pitchFamily="1" charset="-128"/>
                <a:cs typeface="+mn-cs"/>
              </a:rPr>
              <a:t>September 7th</a:t>
            </a:r>
            <a:r>
              <a:rPr lang="en-US" sz="1200" dirty="0" smtClean="0">
                <a:solidFill>
                  <a:srgbClr val="FF8000"/>
                </a:solidFill>
                <a:ea typeface="ＭＳ Ｐゴシック" pitchFamily="1" charset="-128"/>
                <a:cs typeface="+mn-cs"/>
              </a:rPr>
              <a:t>, 2017</a:t>
            </a:r>
            <a:endParaRPr lang="en-US" sz="1200" dirty="0">
              <a:solidFill>
                <a:srgbClr val="FF8000"/>
              </a:solidFill>
              <a:ea typeface="ＭＳ Ｐゴシック" pitchFamily="1" charset="-128"/>
              <a:cs typeface="+mn-cs"/>
            </a:endParaRPr>
          </a:p>
        </p:txBody>
      </p:sp>
      <p:sp>
        <p:nvSpPr>
          <p:cNvPr id="251922" name="Line 18"/>
          <p:cNvSpPr>
            <a:spLocks noChangeShapeType="1"/>
          </p:cNvSpPr>
          <p:nvPr userDrawn="1"/>
        </p:nvSpPr>
        <p:spPr bwMode="auto">
          <a:xfrm flipV="1">
            <a:off x="0" y="1155699"/>
            <a:ext cx="9144000" cy="14909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9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253998"/>
            <a:ext cx="10033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3" r:id="rId2"/>
    <p:sldLayoutId id="2147483702" r:id="rId3"/>
    <p:sldLayoutId id="2147483701" r:id="rId4"/>
    <p:sldLayoutId id="2147483700" r:id="rId5"/>
    <p:sldLayoutId id="2147483699" r:id="rId6"/>
    <p:sldLayoutId id="2147483698" r:id="rId7"/>
    <p:sldLayoutId id="2147483697" r:id="rId8"/>
    <p:sldLayoutId id="2147483696" r:id="rId9"/>
    <p:sldLayoutId id="2147483695" r:id="rId10"/>
    <p:sldLayoutId id="2147483694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+mj-lt"/>
          <a:ea typeface="+mj-ea"/>
          <a:cs typeface="ＭＳ Ｐゴシック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pitchFamily="16" charset="0"/>
          <a:ea typeface="ＭＳ Ｐゴシック" pitchFamily="1" charset="-128"/>
          <a:cs typeface="ＭＳ Ｐゴシック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pitchFamily="16" charset="0"/>
          <a:ea typeface="ＭＳ Ｐゴシック" pitchFamily="1" charset="-128"/>
          <a:cs typeface="ＭＳ Ｐゴシック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pitchFamily="16" charset="0"/>
          <a:ea typeface="ＭＳ Ｐゴシック" pitchFamily="1" charset="-128"/>
          <a:cs typeface="ＭＳ Ｐゴシック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pitchFamily="16" charset="0"/>
          <a:ea typeface="ＭＳ Ｐゴシック" pitchFamily="1" charset="-128"/>
          <a:cs typeface="ＭＳ Ｐゴシック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pitchFamily="16" charset="0"/>
          <a:ea typeface="ＭＳ Ｐゴシック" pitchFamily="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pitchFamily="16" charset="0"/>
          <a:ea typeface="ＭＳ Ｐゴシック" pitchFamily="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pitchFamily="16" charset="0"/>
          <a:ea typeface="ＭＳ Ｐゴシック" pitchFamily="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pitchFamily="16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/>
        <a:buChar char="•"/>
        <a:defRPr kumimoji="1" sz="3200">
          <a:solidFill>
            <a:schemeClr val="tx2"/>
          </a:solidFill>
          <a:latin typeface="+mn-lt"/>
          <a:ea typeface="+mn-ea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pitchFamily="18" charset="2"/>
        <a:buChar char=""/>
        <a:defRPr kumimoji="1" sz="2800">
          <a:solidFill>
            <a:schemeClr val="tx2"/>
          </a:solidFill>
          <a:latin typeface="+mn-lt"/>
          <a:ea typeface="+mn-ea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pitchFamily="2" charset="2"/>
        <a:buChar char="§"/>
        <a:defRPr kumimoji="1" sz="2400">
          <a:solidFill>
            <a:schemeClr val="tx2"/>
          </a:solidFill>
          <a:latin typeface="+mn-lt"/>
          <a:ea typeface="+mn-ea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pitchFamily="2" charset="2"/>
        <a:buChar char=""/>
        <a:defRPr kumimoji="1" sz="2000">
          <a:solidFill>
            <a:schemeClr val="tx2"/>
          </a:solidFill>
          <a:latin typeface="+mn-lt"/>
          <a:ea typeface="+mn-ea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pitchFamily="2" charset="2"/>
        <a:buChar char=""/>
        <a:defRPr kumimoji="1" sz="2000">
          <a:solidFill>
            <a:schemeClr val="tx2"/>
          </a:solidFill>
          <a:latin typeface="+mn-lt"/>
          <a:ea typeface="+mn-ea"/>
          <a:cs typeface="ＭＳ Ｐゴシック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pitchFamily="2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pitchFamily="2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pitchFamily="2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pitchFamily="2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4" descr="radiateforwhite.eps"/>
          <p:cNvPicPr>
            <a:picLocks noChangeAspect="1"/>
          </p:cNvPicPr>
          <p:nvPr/>
        </p:nvPicPr>
        <p:blipFill>
          <a:blip r:embed="rId6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838200"/>
            <a:ext cx="35306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607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10" descr="atlas-logo-v1.png"/>
          <p:cNvPicPr>
            <a:picLocks noChangeAspect="1"/>
          </p:cNvPicPr>
          <p:nvPr userDrawn="1"/>
        </p:nvPicPr>
        <p:blipFill>
          <a:blip r:embed="rId7" cstate="print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75" y="2857500"/>
            <a:ext cx="1179513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294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9" descr="uofclogo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6462713"/>
            <a:ext cx="14605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13"/>
          <p:cNvSpPr txBox="1">
            <a:spLocks noChangeArrowheads="1"/>
          </p:cNvSpPr>
          <p:nvPr/>
        </p:nvSpPr>
        <p:spPr bwMode="auto">
          <a:xfrm>
            <a:off x="7507288" y="6408738"/>
            <a:ext cx="11271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88" rIns="91173" bIns="45588">
            <a:spAutoFit/>
          </a:bodyPr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100" dirty="0" smtClean="0">
                <a:solidFill>
                  <a:srgbClr val="E8E8ED"/>
                </a:solidFill>
                <a:latin typeface="Calibri" charset="0"/>
              </a:rPr>
              <a:t>efi.uchicago.edu</a:t>
            </a:r>
          </a:p>
        </p:txBody>
      </p:sp>
      <p:sp>
        <p:nvSpPr>
          <p:cNvPr id="26630" name="TextBox 15"/>
          <p:cNvSpPr txBox="1">
            <a:spLocks noChangeArrowheads="1"/>
          </p:cNvSpPr>
          <p:nvPr/>
        </p:nvSpPr>
        <p:spPr bwMode="auto">
          <a:xfrm>
            <a:off x="7512050" y="6572250"/>
            <a:ext cx="10747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73" tIns="45588" rIns="91173" bIns="45588">
            <a:spAutoFit/>
          </a:bodyPr>
          <a:lstStyle>
            <a:lvl1pPr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100" dirty="0" smtClean="0">
                <a:solidFill>
                  <a:srgbClr val="D9D9D9"/>
                </a:solidFill>
                <a:latin typeface="Calibri" charset="0"/>
              </a:rPr>
              <a:t>ci.uchicago.edu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5400000">
            <a:off x="7215982" y="6638131"/>
            <a:ext cx="304800" cy="1587"/>
          </a:xfrm>
          <a:prstGeom prst="line">
            <a:avLst/>
          </a:prstGeom>
          <a:ln w="9525" cmpd="sng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331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11" r:id="rId3"/>
    <p:sldLayoutId id="2147483712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5613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5868" algn="ctr" defTabSz="45586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1731" algn="ctr" defTabSz="45586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67597" algn="ctr" defTabSz="45586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3461" algn="ctr" defTabSz="455868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1313" indent="-341313" algn="l" defTabSz="4556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39775" indent="-284163" algn="l" defTabSz="4556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38238" indent="-227013" algn="l" defTabSz="4556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595438" indent="-227013" algn="l" defTabSz="4556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1050" indent="-227013" algn="l" defTabSz="4556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07262" indent="-227940" algn="l" defTabSz="4558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127" indent="-227940" algn="l" defTabSz="4558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8991" indent="-227940" algn="l" defTabSz="4558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4854" indent="-227940" algn="l" defTabSz="4558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5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68" algn="l" defTabSz="455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731" algn="l" defTabSz="455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597" algn="l" defTabSz="455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461" algn="l" defTabSz="455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327" algn="l" defTabSz="455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191" algn="l" defTabSz="455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059" algn="l" defTabSz="455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922" algn="l" defTabSz="455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9900" y="4276725"/>
            <a:ext cx="8128000" cy="1412875"/>
          </a:xfrm>
        </p:spPr>
        <p:txBody>
          <a:bodyPr/>
          <a:lstStyle/>
          <a:p>
            <a:pPr eaLnBrk="1" hangingPunct="1">
              <a:buFont typeface="Times"/>
              <a:buNone/>
            </a:pPr>
            <a:endParaRPr lang="en-US" dirty="0" smtClean="0"/>
          </a:p>
          <a:p>
            <a:pPr eaLnBrk="1" hangingPunct="1">
              <a:buFont typeface="Times"/>
              <a:buNone/>
            </a:pPr>
            <a:endParaRPr lang="en-US" sz="1800" dirty="0" smtClean="0"/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762000" y="3961667"/>
            <a:ext cx="7772400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utura" pitchFamily="16" charset="0"/>
                <a:ea typeface="ＭＳ Ｐゴシック" pitchFamily="1" charset="-128"/>
                <a:cs typeface="+mn-cs"/>
              </a:rPr>
              <a:t/>
            </a:r>
            <a:br>
              <a:rPr kumimoji="1" 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utura" pitchFamily="16" charset="0"/>
                <a:ea typeface="ＭＳ Ｐゴシック" pitchFamily="1" charset="-128"/>
                <a:cs typeface="+mn-cs"/>
              </a:rPr>
            </a:br>
            <a:endParaRPr kumimoji="1" lang="en-US" sz="3600" b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utura" pitchFamily="16" charset="0"/>
              <a:ea typeface="ＭＳ Ｐゴシック" pitchFamily="1" charset="-128"/>
              <a:cs typeface="+mn-cs"/>
            </a:endParaRPr>
          </a:p>
        </p:txBody>
      </p:sp>
      <p:sp>
        <p:nvSpPr>
          <p:cNvPr id="49664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571281" y="785461"/>
            <a:ext cx="7772400" cy="5310231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cs typeface="+mj-cs"/>
              </a:rPr>
              <a:t/>
            </a:r>
            <a:br>
              <a:rPr lang="en-US" sz="2000" dirty="0">
                <a:cs typeface="+mj-cs"/>
              </a:rPr>
            </a:br>
            <a:r>
              <a:rPr lang="en-US" sz="4000" b="1" dirty="0" smtClean="0"/>
              <a:t>CI </a:t>
            </a:r>
            <a:r>
              <a:rPr lang="en-US" sz="4000" dirty="0" smtClean="0"/>
              <a:t>Models, Challenges, Best Practices</a:t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400" dirty="0" smtClean="0"/>
              <a:t>Frank </a:t>
            </a:r>
            <a:r>
              <a:rPr lang="en-US" sz="2400" dirty="0" err="1"/>
              <a:t>Würthwein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OSG Executive </a:t>
            </a:r>
            <a:r>
              <a:rPr lang="en-US" sz="2400" dirty="0" smtClean="0"/>
              <a:t>Director</a:t>
            </a:r>
            <a:br>
              <a:rPr lang="en-US" sz="2400" dirty="0" smtClean="0"/>
            </a:br>
            <a:r>
              <a:rPr lang="en-US" sz="2400" dirty="0" smtClean="0"/>
              <a:t>Professor of Physics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UCSD/SDSC</a:t>
            </a:r>
            <a:br>
              <a:rPr lang="en-US" sz="2400" dirty="0"/>
            </a:br>
            <a:endParaRPr lang="en-US" sz="2400" dirty="0">
              <a:cs typeface="+mj-cs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4729829"/>
            <a:ext cx="19240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729829"/>
            <a:ext cx="2447925" cy="212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Compute &amp; Storage 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8AB4BC-D760-449D-A975-B1B41586F3D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 descr="OSG-US-PR-Map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438"/>
            <a:ext cx="6223000" cy="4349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672665"/>
            <a:ext cx="574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Each green dot represents a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cluster registered in OSG</a:t>
            </a:r>
          </a:p>
        </p:txBody>
      </p:sp>
      <p:pic>
        <p:nvPicPr>
          <p:cNvPr id="7" name="Picture 6" descr="Screen Shot 2017-09-06 at 5.51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210732"/>
            <a:ext cx="30734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69332"/>
            <a:ext cx="7239000" cy="838200"/>
          </a:xfrm>
        </p:spPr>
        <p:txBody>
          <a:bodyPr/>
          <a:lstStyle/>
          <a:p>
            <a:r>
              <a:rPr lang="en-US" sz="3600" dirty="0" smtClean="0"/>
              <a:t>OSG Data Federation</a:t>
            </a:r>
            <a:endParaRPr lang="en-US" sz="36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28600" y="3699933"/>
            <a:ext cx="1752600" cy="1905000"/>
            <a:chOff x="228600" y="3962400"/>
            <a:chExt cx="1752600" cy="1905000"/>
          </a:xfrm>
        </p:grpSpPr>
        <p:grpSp>
          <p:nvGrpSpPr>
            <p:cNvPr id="6" name="Group 5"/>
            <p:cNvGrpSpPr/>
            <p:nvPr/>
          </p:nvGrpSpPr>
          <p:grpSpPr>
            <a:xfrm>
              <a:off x="228600" y="4876800"/>
              <a:ext cx="1447800" cy="685800"/>
              <a:chOff x="6629400" y="3886200"/>
              <a:chExt cx="1447800" cy="685800"/>
            </a:xfrm>
          </p:grpSpPr>
          <p:sp>
            <p:nvSpPr>
              <p:cNvPr id="7" name="Rounded Rectangle 6"/>
              <p:cNvSpPr/>
              <p:nvPr/>
            </p:nvSpPr>
            <p:spPr bwMode="auto">
              <a:xfrm>
                <a:off x="6629400" y="4191000"/>
                <a:ext cx="1447800" cy="381000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Data Server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934200" y="3886200"/>
                <a:ext cx="838200" cy="304800"/>
              </a:xfrm>
              <a:prstGeom prst="rect">
                <a:avLst/>
              </a:prstGeom>
              <a:solidFill>
                <a:srgbClr val="FF545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XRootd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81000" y="5029200"/>
              <a:ext cx="1447800" cy="685800"/>
              <a:chOff x="6629400" y="3886200"/>
              <a:chExt cx="1447800" cy="685800"/>
            </a:xfrm>
          </p:grpSpPr>
          <p:sp>
            <p:nvSpPr>
              <p:cNvPr id="10" name="Rounded Rectangle 9"/>
              <p:cNvSpPr/>
              <p:nvPr/>
            </p:nvSpPr>
            <p:spPr bwMode="auto">
              <a:xfrm>
                <a:off x="6629400" y="4191000"/>
                <a:ext cx="1447800" cy="381000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Data Server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6934200" y="3886200"/>
                <a:ext cx="838200" cy="304800"/>
              </a:xfrm>
              <a:prstGeom prst="rect">
                <a:avLst/>
              </a:prstGeom>
              <a:solidFill>
                <a:srgbClr val="FF545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XRootd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33400" y="5181600"/>
              <a:ext cx="1447800" cy="685800"/>
              <a:chOff x="6629400" y="3886200"/>
              <a:chExt cx="1447800" cy="685800"/>
            </a:xfrm>
          </p:grpSpPr>
          <p:sp>
            <p:nvSpPr>
              <p:cNvPr id="13" name="Rounded Rectangle 12"/>
              <p:cNvSpPr/>
              <p:nvPr/>
            </p:nvSpPr>
            <p:spPr bwMode="auto">
              <a:xfrm>
                <a:off x="6629400" y="4191000"/>
                <a:ext cx="1447800" cy="381000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Data Server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6934200" y="3886200"/>
                <a:ext cx="838200" cy="304800"/>
              </a:xfrm>
              <a:prstGeom prst="rect">
                <a:avLst/>
              </a:prstGeom>
              <a:solidFill>
                <a:srgbClr val="FF545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XRootd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04800" y="3962400"/>
              <a:ext cx="1407062" cy="609600"/>
              <a:chOff x="1600200" y="3048000"/>
              <a:chExt cx="1407062" cy="60960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613731" y="3048000"/>
                <a:ext cx="1393531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/>
                  <a:t>Xrootd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Origin</a:t>
                </a:r>
                <a:r>
                  <a:rPr lang="en-US" sz="1600" dirty="0" smtClean="0"/>
                  <a:t> 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A</a:t>
                </a:r>
                <a:endParaRPr lang="en-US" sz="1600" dirty="0"/>
              </a:p>
            </p:txBody>
          </p:sp>
          <p:sp>
            <p:nvSpPr>
              <p:cNvPr id="16" name="Rounded Rectangle 15"/>
              <p:cNvSpPr/>
              <p:nvPr/>
            </p:nvSpPr>
            <p:spPr bwMode="auto">
              <a:xfrm>
                <a:off x="1600200" y="3048000"/>
                <a:ext cx="1371600" cy="6096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cxnSp>
          <p:nvCxnSpPr>
            <p:cNvPr id="18" name="Straight Arrow Connector 17"/>
            <p:cNvCxnSpPr>
              <a:stCxn id="14" idx="0"/>
              <a:endCxn id="16" idx="2"/>
            </p:cNvCxnSpPr>
            <p:nvPr/>
          </p:nvCxnSpPr>
          <p:spPr bwMode="auto">
            <a:xfrm flipH="1" flipV="1">
              <a:off x="990600" y="4572000"/>
              <a:ext cx="266700" cy="609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/>
            <p:cNvCxnSpPr>
              <a:stCxn id="11" idx="0"/>
              <a:endCxn id="15" idx="2"/>
            </p:cNvCxnSpPr>
            <p:nvPr/>
          </p:nvCxnSpPr>
          <p:spPr bwMode="auto">
            <a:xfrm flipH="1" flipV="1">
              <a:off x="1015097" y="4547176"/>
              <a:ext cx="89803" cy="4820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>
              <a:stCxn id="8" idx="0"/>
              <a:endCxn id="16" idx="2"/>
            </p:cNvCxnSpPr>
            <p:nvPr/>
          </p:nvCxnSpPr>
          <p:spPr bwMode="auto">
            <a:xfrm flipV="1">
              <a:off x="952500" y="4572000"/>
              <a:ext cx="3810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27"/>
          <p:cNvGrpSpPr/>
          <p:nvPr/>
        </p:nvGrpSpPr>
        <p:grpSpPr>
          <a:xfrm>
            <a:off x="2362200" y="3699933"/>
            <a:ext cx="1752600" cy="1905000"/>
            <a:chOff x="228600" y="3962400"/>
            <a:chExt cx="1752600" cy="1905000"/>
          </a:xfrm>
        </p:grpSpPr>
        <p:grpSp>
          <p:nvGrpSpPr>
            <p:cNvPr id="29" name="Group 28"/>
            <p:cNvGrpSpPr/>
            <p:nvPr/>
          </p:nvGrpSpPr>
          <p:grpSpPr>
            <a:xfrm>
              <a:off x="228600" y="4876800"/>
              <a:ext cx="1447800" cy="685800"/>
              <a:chOff x="6629400" y="3886200"/>
              <a:chExt cx="1447800" cy="685800"/>
            </a:xfrm>
          </p:grpSpPr>
          <p:sp>
            <p:nvSpPr>
              <p:cNvPr id="42" name="Rounded Rectangle 41"/>
              <p:cNvSpPr/>
              <p:nvPr/>
            </p:nvSpPr>
            <p:spPr bwMode="auto">
              <a:xfrm>
                <a:off x="6629400" y="4191000"/>
                <a:ext cx="1447800" cy="381000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Data Server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6934200" y="3886200"/>
                <a:ext cx="838200" cy="304800"/>
              </a:xfrm>
              <a:prstGeom prst="rect">
                <a:avLst/>
              </a:prstGeom>
              <a:solidFill>
                <a:srgbClr val="FF545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XRootd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81000" y="5029200"/>
              <a:ext cx="1447800" cy="685800"/>
              <a:chOff x="6629400" y="3886200"/>
              <a:chExt cx="1447800" cy="685800"/>
            </a:xfrm>
          </p:grpSpPr>
          <p:sp>
            <p:nvSpPr>
              <p:cNvPr id="40" name="Rounded Rectangle 39"/>
              <p:cNvSpPr/>
              <p:nvPr/>
            </p:nvSpPr>
            <p:spPr bwMode="auto">
              <a:xfrm>
                <a:off x="6629400" y="4191000"/>
                <a:ext cx="1447800" cy="381000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Data Server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6934200" y="3886200"/>
                <a:ext cx="838200" cy="304800"/>
              </a:xfrm>
              <a:prstGeom prst="rect">
                <a:avLst/>
              </a:prstGeom>
              <a:solidFill>
                <a:srgbClr val="FF545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XRootd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33400" y="5181600"/>
              <a:ext cx="1447800" cy="685800"/>
              <a:chOff x="6629400" y="3886200"/>
              <a:chExt cx="1447800" cy="685800"/>
            </a:xfrm>
          </p:grpSpPr>
          <p:sp>
            <p:nvSpPr>
              <p:cNvPr id="38" name="Rounded Rectangle 37"/>
              <p:cNvSpPr/>
              <p:nvPr/>
            </p:nvSpPr>
            <p:spPr bwMode="auto">
              <a:xfrm>
                <a:off x="6629400" y="4191000"/>
                <a:ext cx="1447800" cy="381000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Data Server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6934200" y="3886200"/>
                <a:ext cx="838200" cy="304800"/>
              </a:xfrm>
              <a:prstGeom prst="rect">
                <a:avLst/>
              </a:prstGeom>
              <a:solidFill>
                <a:srgbClr val="FF545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XRootd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04800" y="3962400"/>
              <a:ext cx="1407063" cy="609600"/>
              <a:chOff x="1600200" y="3048000"/>
              <a:chExt cx="1407063" cy="609600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1613732" y="3048000"/>
                <a:ext cx="1393531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/>
                  <a:t>Xrootd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Origin</a:t>
                </a:r>
                <a:r>
                  <a:rPr lang="en-US" sz="1600" dirty="0" smtClean="0"/>
                  <a:t> </a:t>
                </a:r>
                <a:endParaRPr lang="en-US" sz="1600" dirty="0" smtClean="0"/>
              </a:p>
              <a:p>
                <a:pPr algn="ctr"/>
                <a:r>
                  <a:rPr lang="en-US" sz="1600" dirty="0"/>
                  <a:t>B</a:t>
                </a:r>
                <a:endParaRPr lang="en-US" sz="1600" dirty="0"/>
              </a:p>
            </p:txBody>
          </p:sp>
          <p:sp>
            <p:nvSpPr>
              <p:cNvPr id="37" name="Rounded Rectangle 36"/>
              <p:cNvSpPr/>
              <p:nvPr/>
            </p:nvSpPr>
            <p:spPr bwMode="auto">
              <a:xfrm>
                <a:off x="1600200" y="3048000"/>
                <a:ext cx="1371600" cy="6096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cxnSp>
          <p:nvCxnSpPr>
            <p:cNvPr id="33" name="Straight Arrow Connector 32"/>
            <p:cNvCxnSpPr>
              <a:stCxn id="39" idx="0"/>
              <a:endCxn id="37" idx="2"/>
            </p:cNvCxnSpPr>
            <p:nvPr/>
          </p:nvCxnSpPr>
          <p:spPr bwMode="auto">
            <a:xfrm flipH="1" flipV="1">
              <a:off x="990600" y="4572000"/>
              <a:ext cx="266700" cy="609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Arrow Connector 33"/>
            <p:cNvCxnSpPr>
              <a:stCxn id="41" idx="0"/>
              <a:endCxn id="36" idx="2"/>
            </p:cNvCxnSpPr>
            <p:nvPr/>
          </p:nvCxnSpPr>
          <p:spPr bwMode="auto">
            <a:xfrm flipH="1" flipV="1">
              <a:off x="1015098" y="4547176"/>
              <a:ext cx="89802" cy="4820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>
              <a:stCxn id="43" idx="0"/>
              <a:endCxn id="37" idx="2"/>
            </p:cNvCxnSpPr>
            <p:nvPr/>
          </p:nvCxnSpPr>
          <p:spPr bwMode="auto">
            <a:xfrm flipV="1">
              <a:off x="952500" y="4572000"/>
              <a:ext cx="3810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45" name="Group 44"/>
          <p:cNvGrpSpPr/>
          <p:nvPr/>
        </p:nvGrpSpPr>
        <p:grpSpPr>
          <a:xfrm>
            <a:off x="5105400" y="4614333"/>
            <a:ext cx="1447800" cy="685800"/>
            <a:chOff x="6629400" y="3886200"/>
            <a:chExt cx="1447800" cy="6858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6629400" y="4191000"/>
              <a:ext cx="1447800" cy="38100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rPr>
                <a:t>Data Server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6934200" y="3886200"/>
              <a:ext cx="838200" cy="304800"/>
            </a:xfrm>
            <a:prstGeom prst="rect">
              <a:avLst/>
            </a:prstGeom>
            <a:solidFill>
              <a:srgbClr val="FF545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rPr>
                <a:t>XRootd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257800" y="4766733"/>
            <a:ext cx="1447800" cy="685800"/>
            <a:chOff x="6629400" y="3886200"/>
            <a:chExt cx="1447800" cy="685800"/>
          </a:xfrm>
        </p:grpSpPr>
        <p:sp>
          <p:nvSpPr>
            <p:cNvPr id="56" name="Rounded Rectangle 55"/>
            <p:cNvSpPr/>
            <p:nvPr/>
          </p:nvSpPr>
          <p:spPr bwMode="auto">
            <a:xfrm>
              <a:off x="6629400" y="4191000"/>
              <a:ext cx="1447800" cy="38100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rPr>
                <a:t>Data Server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934200" y="3886200"/>
              <a:ext cx="838200" cy="304800"/>
            </a:xfrm>
            <a:prstGeom prst="rect">
              <a:avLst/>
            </a:prstGeom>
            <a:solidFill>
              <a:srgbClr val="FF545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rPr>
                <a:t>XRootd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10200" y="4919133"/>
            <a:ext cx="1447800" cy="685800"/>
            <a:chOff x="6629400" y="3886200"/>
            <a:chExt cx="1447800" cy="685800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6629400" y="4191000"/>
              <a:ext cx="1447800" cy="38100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rPr>
                <a:t>Data Server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34200" y="3886200"/>
              <a:ext cx="838200" cy="304800"/>
            </a:xfrm>
            <a:prstGeom prst="rect">
              <a:avLst/>
            </a:prstGeom>
            <a:solidFill>
              <a:srgbClr val="FF545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rPr>
                <a:t>XRootd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03762" y="3699933"/>
            <a:ext cx="1576273" cy="609600"/>
            <a:chOff x="1522362" y="3048000"/>
            <a:chExt cx="1576273" cy="609600"/>
          </a:xfrm>
        </p:grpSpPr>
        <p:sp>
          <p:nvSpPr>
            <p:cNvPr id="52" name="TextBox 51"/>
            <p:cNvSpPr txBox="1"/>
            <p:nvPr/>
          </p:nvSpPr>
          <p:spPr>
            <a:xfrm>
              <a:off x="1522362" y="3048000"/>
              <a:ext cx="15762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 smtClean="0"/>
                <a:t>Xrootd</a:t>
              </a:r>
              <a:r>
                <a:rPr lang="en-US" sz="1600" dirty="0"/>
                <a:t> </a:t>
              </a:r>
              <a:r>
                <a:rPr lang="en-US" sz="1600" dirty="0" smtClean="0"/>
                <a:t>regional</a:t>
              </a:r>
              <a:r>
                <a:rPr lang="en-US" sz="1600" dirty="0" smtClean="0"/>
                <a:t> 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cache</a:t>
              </a:r>
              <a:endParaRPr lang="en-US" sz="1600" dirty="0"/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1600200" y="3048000"/>
              <a:ext cx="1371600" cy="6096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endParaRPr>
            </a:p>
          </p:txBody>
        </p:sp>
      </p:grpSp>
      <p:cxnSp>
        <p:nvCxnSpPr>
          <p:cNvPr id="49" name="Straight Arrow Connector 48"/>
          <p:cNvCxnSpPr>
            <a:stCxn id="55" idx="0"/>
            <a:endCxn id="53" idx="2"/>
          </p:cNvCxnSpPr>
          <p:nvPr/>
        </p:nvCxnSpPr>
        <p:spPr bwMode="auto">
          <a:xfrm flipH="1" flipV="1">
            <a:off x="5867400" y="4309533"/>
            <a:ext cx="26670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57" idx="0"/>
            <a:endCxn id="52" idx="2"/>
          </p:cNvCxnSpPr>
          <p:nvPr/>
        </p:nvCxnSpPr>
        <p:spPr bwMode="auto">
          <a:xfrm flipH="1" flipV="1">
            <a:off x="5891899" y="4284709"/>
            <a:ext cx="89801" cy="482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>
            <a:stCxn id="59" idx="0"/>
            <a:endCxn id="53" idx="2"/>
          </p:cNvCxnSpPr>
          <p:nvPr/>
        </p:nvCxnSpPr>
        <p:spPr bwMode="auto">
          <a:xfrm flipV="1">
            <a:off x="5829300" y="4309533"/>
            <a:ext cx="381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0" name="Group 59"/>
          <p:cNvGrpSpPr/>
          <p:nvPr/>
        </p:nvGrpSpPr>
        <p:grpSpPr>
          <a:xfrm>
            <a:off x="7237362" y="3699933"/>
            <a:ext cx="1754238" cy="1905000"/>
            <a:chOff x="226962" y="3962400"/>
            <a:chExt cx="1754238" cy="1905000"/>
          </a:xfrm>
        </p:grpSpPr>
        <p:grpSp>
          <p:nvGrpSpPr>
            <p:cNvPr id="61" name="Group 60"/>
            <p:cNvGrpSpPr/>
            <p:nvPr/>
          </p:nvGrpSpPr>
          <p:grpSpPr>
            <a:xfrm>
              <a:off x="228600" y="4876800"/>
              <a:ext cx="1447800" cy="685800"/>
              <a:chOff x="6629400" y="3886200"/>
              <a:chExt cx="1447800" cy="685800"/>
            </a:xfrm>
          </p:grpSpPr>
          <p:sp>
            <p:nvSpPr>
              <p:cNvPr id="74" name="Rounded Rectangle 73"/>
              <p:cNvSpPr/>
              <p:nvPr/>
            </p:nvSpPr>
            <p:spPr bwMode="auto">
              <a:xfrm>
                <a:off x="6629400" y="4191000"/>
                <a:ext cx="1447800" cy="381000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Data Server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6934200" y="3886200"/>
                <a:ext cx="838200" cy="304800"/>
              </a:xfrm>
              <a:prstGeom prst="rect">
                <a:avLst/>
              </a:prstGeom>
              <a:solidFill>
                <a:srgbClr val="FF545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XRootd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381000" y="5029200"/>
              <a:ext cx="1447800" cy="685800"/>
              <a:chOff x="6629400" y="3886200"/>
              <a:chExt cx="1447800" cy="685800"/>
            </a:xfrm>
          </p:grpSpPr>
          <p:sp>
            <p:nvSpPr>
              <p:cNvPr id="72" name="Rounded Rectangle 71"/>
              <p:cNvSpPr/>
              <p:nvPr/>
            </p:nvSpPr>
            <p:spPr bwMode="auto">
              <a:xfrm>
                <a:off x="6629400" y="4191000"/>
                <a:ext cx="1447800" cy="381000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Data Server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>
                <a:off x="6934200" y="3886200"/>
                <a:ext cx="838200" cy="304800"/>
              </a:xfrm>
              <a:prstGeom prst="rect">
                <a:avLst/>
              </a:prstGeom>
              <a:solidFill>
                <a:srgbClr val="FF545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XRootd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533400" y="5181600"/>
              <a:ext cx="1447800" cy="685800"/>
              <a:chOff x="6629400" y="3886200"/>
              <a:chExt cx="1447800" cy="685800"/>
            </a:xfrm>
          </p:grpSpPr>
          <p:sp>
            <p:nvSpPr>
              <p:cNvPr id="70" name="Rounded Rectangle 69"/>
              <p:cNvSpPr/>
              <p:nvPr/>
            </p:nvSpPr>
            <p:spPr bwMode="auto">
              <a:xfrm>
                <a:off x="6629400" y="4191000"/>
                <a:ext cx="1447800" cy="381000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Data Server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6934200" y="3886200"/>
                <a:ext cx="838200" cy="304800"/>
              </a:xfrm>
              <a:prstGeom prst="rect">
                <a:avLst/>
              </a:prstGeom>
              <a:solidFill>
                <a:srgbClr val="FF545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ヒラギノ角ゴ Pro W3" charset="0"/>
                    <a:cs typeface="ヒラギノ角ゴ Pro W3" charset="0"/>
                  </a:rPr>
                  <a:t>XRootd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226962" y="3962400"/>
              <a:ext cx="1576273" cy="609600"/>
              <a:chOff x="1522362" y="3048000"/>
              <a:chExt cx="1576273" cy="60960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522362" y="3048000"/>
                <a:ext cx="157627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 smtClean="0"/>
                  <a:t>Xrootd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regional</a:t>
                </a:r>
                <a:r>
                  <a:rPr lang="en-US" sz="1600" dirty="0" smtClean="0"/>
                  <a:t> 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cache</a:t>
                </a:r>
                <a:endParaRPr lang="en-US" sz="1600" dirty="0"/>
              </a:p>
            </p:txBody>
          </p:sp>
          <p:sp>
            <p:nvSpPr>
              <p:cNvPr id="69" name="Rounded Rectangle 68"/>
              <p:cNvSpPr/>
              <p:nvPr/>
            </p:nvSpPr>
            <p:spPr bwMode="auto">
              <a:xfrm>
                <a:off x="1600200" y="3048000"/>
                <a:ext cx="1371600" cy="6096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cxnSp>
          <p:nvCxnSpPr>
            <p:cNvPr id="65" name="Straight Arrow Connector 64"/>
            <p:cNvCxnSpPr>
              <a:stCxn id="71" idx="0"/>
              <a:endCxn id="69" idx="2"/>
            </p:cNvCxnSpPr>
            <p:nvPr/>
          </p:nvCxnSpPr>
          <p:spPr bwMode="auto">
            <a:xfrm flipH="1" flipV="1">
              <a:off x="990600" y="4572000"/>
              <a:ext cx="266700" cy="609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73" idx="0"/>
              <a:endCxn id="68" idx="2"/>
            </p:cNvCxnSpPr>
            <p:nvPr/>
          </p:nvCxnSpPr>
          <p:spPr bwMode="auto">
            <a:xfrm flipH="1" flipV="1">
              <a:off x="1015099" y="4547176"/>
              <a:ext cx="89801" cy="4820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" name="Straight Arrow Connector 66"/>
            <p:cNvCxnSpPr>
              <a:stCxn id="75" idx="0"/>
              <a:endCxn id="69" idx="2"/>
            </p:cNvCxnSpPr>
            <p:nvPr/>
          </p:nvCxnSpPr>
          <p:spPr bwMode="auto">
            <a:xfrm flipV="1">
              <a:off x="952500" y="4572000"/>
              <a:ext cx="3810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6" name="TextBox 75"/>
          <p:cNvSpPr txBox="1"/>
          <p:nvPr/>
        </p:nvSpPr>
        <p:spPr>
          <a:xfrm>
            <a:off x="1524000" y="362373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…</a:t>
            </a:r>
            <a:endParaRPr lang="en-US" sz="7200" dirty="0"/>
          </a:p>
        </p:txBody>
      </p:sp>
      <p:sp>
        <p:nvSpPr>
          <p:cNvPr id="77" name="TextBox 76"/>
          <p:cNvSpPr txBox="1"/>
          <p:nvPr/>
        </p:nvSpPr>
        <p:spPr>
          <a:xfrm>
            <a:off x="413928" y="5729111"/>
            <a:ext cx="3852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Data Origin per Community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541908" y="5752868"/>
            <a:ext cx="3206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caches across US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435804" y="362373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…</a:t>
            </a:r>
            <a:endParaRPr lang="en-US" sz="7200" dirty="0"/>
          </a:p>
        </p:txBody>
      </p:sp>
      <p:cxnSp>
        <p:nvCxnSpPr>
          <p:cNvPr id="86" name="Straight Arrow Connector 85"/>
          <p:cNvCxnSpPr>
            <a:stCxn id="15" idx="0"/>
          </p:cNvCxnSpPr>
          <p:nvPr/>
        </p:nvCxnSpPr>
        <p:spPr bwMode="auto">
          <a:xfrm flipV="1">
            <a:off x="1015097" y="2997776"/>
            <a:ext cx="2782713" cy="7021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9" name="Straight Arrow Connector 88"/>
          <p:cNvCxnSpPr>
            <a:stCxn id="36" idx="0"/>
            <a:endCxn id="90" idx="2"/>
          </p:cNvCxnSpPr>
          <p:nvPr/>
        </p:nvCxnSpPr>
        <p:spPr bwMode="auto">
          <a:xfrm flipV="1">
            <a:off x="3148698" y="3308220"/>
            <a:ext cx="1340554" cy="3917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Straight Arrow Connector 91"/>
          <p:cNvCxnSpPr>
            <a:stCxn id="69" idx="0"/>
            <a:endCxn id="91" idx="3"/>
          </p:cNvCxnSpPr>
          <p:nvPr/>
        </p:nvCxnSpPr>
        <p:spPr bwMode="auto">
          <a:xfrm flipH="1" flipV="1">
            <a:off x="5150554" y="3028244"/>
            <a:ext cx="2850446" cy="67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6" name="Straight Arrow Connector 95"/>
          <p:cNvCxnSpPr>
            <a:stCxn id="52" idx="0"/>
            <a:endCxn id="91" idx="2"/>
          </p:cNvCxnSpPr>
          <p:nvPr/>
        </p:nvCxnSpPr>
        <p:spPr bwMode="auto">
          <a:xfrm flipH="1" flipV="1">
            <a:off x="4464754" y="3333044"/>
            <a:ext cx="1427145" cy="366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9" name="TextBox 108"/>
          <p:cNvSpPr txBox="1"/>
          <p:nvPr/>
        </p:nvSpPr>
        <p:spPr>
          <a:xfrm>
            <a:off x="1" y="1148642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Applications connect </a:t>
            </a:r>
            <a:r>
              <a:rPr lang="en-US" b="1" dirty="0" smtClean="0"/>
              <a:t>to regional cache transparently.</a:t>
            </a:r>
          </a:p>
          <a:p>
            <a:pPr algn="ctr"/>
            <a:r>
              <a:rPr lang="en-US" b="1" dirty="0" smtClean="0"/>
              <a:t>Regional cache asks redirector for location of file.</a:t>
            </a:r>
          </a:p>
          <a:p>
            <a:pPr algn="ctr"/>
            <a:r>
              <a:rPr lang="en-US" b="1" dirty="0" smtClean="0"/>
              <a:t>Redirector redirects to relevant origin.</a:t>
            </a:r>
          </a:p>
          <a:p>
            <a:pPr algn="ctr"/>
            <a:r>
              <a:rPr lang="en-US" b="1" dirty="0" smtClean="0"/>
              <a:t>File gets cached in regional cache.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6FEBC-FC0F-4EF3-B2AF-DFF52BFA3FE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111" y="620888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LHC experiments  operate Data Federation across ~150PB disk worldwide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3778954" y="2723444"/>
            <a:ext cx="1371600" cy="609600"/>
            <a:chOff x="1600200" y="3048000"/>
            <a:chExt cx="1371600" cy="609600"/>
          </a:xfrm>
        </p:grpSpPr>
        <p:sp>
          <p:nvSpPr>
            <p:cNvPr id="90" name="TextBox 89"/>
            <p:cNvSpPr txBox="1"/>
            <p:nvPr/>
          </p:nvSpPr>
          <p:spPr>
            <a:xfrm>
              <a:off x="1659368" y="3048000"/>
              <a:ext cx="1302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 smtClean="0"/>
                <a:t>Xrootd</a:t>
              </a:r>
              <a:r>
                <a:rPr lang="en-US" sz="1600" dirty="0"/>
                <a:t> </a:t>
              </a:r>
              <a:r>
                <a:rPr lang="en-US" sz="1600" dirty="0" smtClean="0"/>
                <a:t>OSG</a:t>
              </a:r>
              <a:r>
                <a:rPr lang="en-US" sz="1600" dirty="0" smtClean="0"/>
                <a:t> 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Redirector</a:t>
              </a:r>
              <a:endParaRPr lang="en-US" sz="1600" dirty="0"/>
            </a:p>
          </p:txBody>
        </p:sp>
        <p:sp>
          <p:nvSpPr>
            <p:cNvPr id="91" name="Rounded Rectangle 90"/>
            <p:cNvSpPr/>
            <p:nvPr/>
          </p:nvSpPr>
          <p:spPr bwMode="auto">
            <a:xfrm>
              <a:off x="1600200" y="3048000"/>
              <a:ext cx="1371600" cy="6096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  <a:cs typeface="ヒラギノ角ゴ Pro W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426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beyond Big Science</a:t>
            </a:r>
            <a:endParaRPr lang="en-US" dirty="0"/>
          </a:p>
        </p:txBody>
      </p:sp>
      <p:pic>
        <p:nvPicPr>
          <p:cNvPr id="4" name="Picture 3" descr="Macintosh HD:Users:fkw:Library:Containers:com.apple.mail:Data:Library:Mail Downloads:56BBC727-AB1A-4B4B-8DBF-4F1CC404F416:last 60 day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6" y="1255889"/>
            <a:ext cx="3711221" cy="27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892778" y="1354668"/>
            <a:ext cx="6251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OSG caching infrastructure used at up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to ~10TB/hour for meta- or </a:t>
            </a:r>
            <a:r>
              <a:rPr lang="en-US" sz="2400" b="1" dirty="0" err="1" smtClean="0">
                <a:solidFill>
                  <a:srgbClr val="FF0000"/>
                </a:solidFill>
              </a:rPr>
              <a:t>exo</a:t>
            </a:r>
            <a:r>
              <a:rPr lang="en-US" sz="2400" b="1" dirty="0" smtClean="0">
                <a:solidFill>
                  <a:srgbClr val="FF0000"/>
                </a:solidFill>
              </a:rPr>
              <a:t>-genetics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2507543"/>
            <a:ext cx="4635500" cy="3467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444" y="5978877"/>
            <a:ext cx="4305300" cy="43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6400800"/>
            <a:ext cx="37719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78" y="4143023"/>
            <a:ext cx="2971800" cy="223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99389"/>
            <a:ext cx="3619500" cy="4445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6FEBC-FC0F-4EF3-B2AF-DFF52BFA3FE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8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 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78279"/>
            <a:ext cx="9144000" cy="46863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OSG’s business model is to empower Scientists and their home institutions to work together for long term sustainability.</a:t>
            </a:r>
          </a:p>
          <a:p>
            <a:pPr lvl="1"/>
            <a:r>
              <a:rPr lang="en-US" dirty="0" smtClean="0"/>
              <a:t>OSG provides knowledge &amp; software infrastructure.</a:t>
            </a:r>
          </a:p>
          <a:p>
            <a:pPr lvl="1"/>
            <a:r>
              <a:rPr lang="en-US" dirty="0" smtClean="0"/>
              <a:t>OSG can offer storage and service hosting to jump start projects, but prefers to enable institutions for growth and sustainability.</a:t>
            </a:r>
          </a:p>
          <a:p>
            <a:r>
              <a:rPr lang="en-US" smtClean="0"/>
              <a:t>OSG provides </a:t>
            </a:r>
            <a:r>
              <a:rPr lang="en-US" dirty="0" smtClean="0"/>
              <a:t>global integration across commercial and academic computing.</a:t>
            </a:r>
          </a:p>
          <a:p>
            <a:pPr lvl="1"/>
            <a:r>
              <a:rPr lang="en-US" dirty="0" smtClean="0">
                <a:solidFill>
                  <a:srgbClr val="C70000"/>
                </a:solidFill>
              </a:rPr>
              <a:t>OSG respects local ownership and control.   </a:t>
            </a:r>
            <a:endParaRPr lang="en-US" dirty="0">
              <a:solidFill>
                <a:srgbClr val="C7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8AB4BC-D760-449D-A975-B1B41586F3D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2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Software Reuse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4168"/>
            <a:ext cx="9144000" cy="4686300"/>
          </a:xfrm>
        </p:spPr>
        <p:txBody>
          <a:bodyPr/>
          <a:lstStyle/>
          <a:p>
            <a:r>
              <a:rPr lang="en-US" sz="2000" dirty="0" err="1" smtClean="0"/>
              <a:t>HTCondor</a:t>
            </a:r>
            <a:r>
              <a:rPr lang="en-US" sz="2000" dirty="0"/>
              <a:t> </a:t>
            </a:r>
            <a:r>
              <a:rPr lang="en-US" sz="2000" dirty="0" smtClean="0"/>
              <a:t>for overlay batch system</a:t>
            </a:r>
          </a:p>
          <a:p>
            <a:pPr lvl="1"/>
            <a:r>
              <a:rPr lang="en-US" sz="1800" dirty="0" smtClean="0"/>
              <a:t>overlay can be specific to science collaboration</a:t>
            </a:r>
          </a:p>
          <a:p>
            <a:r>
              <a:rPr lang="en-US" sz="2000" dirty="0" err="1" smtClean="0"/>
              <a:t>glideinWMS</a:t>
            </a:r>
            <a:r>
              <a:rPr lang="en-US" sz="2000" dirty="0" smtClean="0"/>
              <a:t> for resource provisioning</a:t>
            </a:r>
          </a:p>
          <a:p>
            <a:pPr lvl="1"/>
            <a:r>
              <a:rPr lang="en-US" sz="1800" dirty="0" smtClean="0"/>
              <a:t>provisioning can be specific to science collaboration to achieve special privileges at collaborating institutions, use allocations, and include commercial cloud.</a:t>
            </a:r>
          </a:p>
          <a:p>
            <a:r>
              <a:rPr lang="en-US" sz="2000" dirty="0" smtClean="0"/>
              <a:t>Pegasus for workflows</a:t>
            </a:r>
          </a:p>
          <a:p>
            <a:r>
              <a:rPr lang="en-US" sz="2000" dirty="0" smtClean="0"/>
              <a:t>CVMFS </a:t>
            </a:r>
            <a:endParaRPr lang="en-US" sz="2000" dirty="0"/>
          </a:p>
          <a:p>
            <a:pPr lvl="1"/>
            <a:r>
              <a:rPr lang="en-US" sz="1800" dirty="0" smtClean="0"/>
              <a:t>establish uniform execution environment on all resources either via distributed module environment or singularity containers</a:t>
            </a:r>
          </a:p>
          <a:p>
            <a:pPr lvl="1"/>
            <a:r>
              <a:rPr lang="en-US" sz="1800" dirty="0" smtClean="0"/>
              <a:t>secure namespace for data federation</a:t>
            </a:r>
          </a:p>
          <a:p>
            <a:r>
              <a:rPr lang="en-US" sz="2000" dirty="0" smtClean="0"/>
              <a:t>XROOTD for data federation and data caches.</a:t>
            </a:r>
          </a:p>
          <a:p>
            <a:pPr lvl="1"/>
            <a:r>
              <a:rPr lang="en-US" sz="1800" dirty="0" smtClean="0"/>
              <a:t>each community can have its own data origin</a:t>
            </a:r>
            <a:r>
              <a:rPr lang="en-US" sz="1800" dirty="0"/>
              <a:t> </a:t>
            </a:r>
            <a:r>
              <a:rPr lang="en-US" sz="1800" dirty="0" smtClean="0"/>
              <a:t>and share or own caches at compute clusters.</a:t>
            </a:r>
          </a:p>
          <a:p>
            <a:r>
              <a:rPr lang="en-US" sz="2000" dirty="0" err="1" smtClean="0"/>
              <a:t>Rucio</a:t>
            </a:r>
            <a:r>
              <a:rPr lang="en-US" sz="2000" dirty="0" smtClean="0"/>
              <a:t> for data transfer management</a:t>
            </a:r>
          </a:p>
          <a:p>
            <a:r>
              <a:rPr lang="en-US" sz="2000" dirty="0" err="1" smtClean="0"/>
              <a:t>gridftp</a:t>
            </a:r>
            <a:r>
              <a:rPr lang="en-US" sz="2000" dirty="0" smtClean="0"/>
              <a:t>, the open source version for disk to disk transfers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8AB4BC-D760-449D-A975-B1B41586F3D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1101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T</a:t>
            </a:r>
            <a:r>
              <a:rPr lang="en-US" sz="2800" b="1" dirty="0" smtClean="0">
                <a:solidFill>
                  <a:schemeClr val="accent1"/>
                </a:solidFill>
              </a:rPr>
              <a:t>echnology reuse across science communities.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65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486"/>
            <a:ext cx="9131300" cy="5130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6FEBC-FC0F-4EF3-B2AF-DFF52BFA3FE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4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6501"/>
            <a:ext cx="9144000" cy="4686300"/>
          </a:xfrm>
        </p:spPr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</a:rPr>
              <a:t>Expensive Instruments with long run times warrant large CI investments.</a:t>
            </a:r>
          </a:p>
          <a:p>
            <a:pPr lvl="1"/>
            <a:r>
              <a:rPr lang="en-US" sz="2400" dirty="0" smtClean="0"/>
              <a:t>A Billion $$ international project that runs for 50 years will need to exert different levels of control over its CI destiny than a 10 Million one that runs for 5 years.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With wealth comes responsibility!</a:t>
            </a:r>
          </a:p>
          <a:p>
            <a:pPr lvl="1"/>
            <a:r>
              <a:rPr lang="en-US" sz="2400" dirty="0" smtClean="0"/>
              <a:t>larger (better funded) projects ought to provide some CI value to the common good.</a:t>
            </a:r>
          </a:p>
          <a:p>
            <a:pPr lvl="2"/>
            <a:r>
              <a:rPr lang="en-US" sz="2000" dirty="0" smtClean="0">
                <a:solidFill>
                  <a:srgbClr val="FF0000"/>
                </a:solidFill>
              </a:rPr>
              <a:t>There must be cross facility CI projects that the large facilities can collaborate with, contribute to, and benefit from. </a:t>
            </a:r>
          </a:p>
          <a:p>
            <a:pPr lvl="1"/>
            <a:r>
              <a:rPr lang="en-US" sz="2400" dirty="0" smtClean="0"/>
              <a:t>The NSF ought to encourage rather than prevent such contributions to the common good. </a:t>
            </a:r>
          </a:p>
          <a:p>
            <a:pPr lvl="2"/>
            <a:r>
              <a:rPr lang="en-US" sz="2000" dirty="0" smtClean="0">
                <a:solidFill>
                  <a:srgbClr val="FF0000"/>
                </a:solidFill>
              </a:rPr>
              <a:t>Mission focused thinking can be detrimental !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8AB4BC-D760-449D-A975-B1B41586F3D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7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is a Team Sport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444"/>
            <a:ext cx="4553827" cy="2547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7800"/>
            <a:ext cx="74549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567" y="1199445"/>
            <a:ext cx="4381500" cy="252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47722"/>
            <a:ext cx="7048500" cy="1638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4222" y="2159001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Xenon1T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76445" y="5940778"/>
            <a:ext cx="102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SPT3G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51889" y="4261555"/>
            <a:ext cx="1275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VERITAS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8AB4BC-D760-449D-A975-B1B41586F3D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24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international Team Sport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8AB4BC-D760-449D-A975-B1B41586F3D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 descr="Screen Shot 2017-04-17 at 9.4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" y="1189589"/>
            <a:ext cx="4571999" cy="2154746"/>
          </a:xfrm>
          <a:prstGeom prst="rect">
            <a:avLst/>
          </a:prstGeom>
        </p:spPr>
      </p:pic>
      <p:pic>
        <p:nvPicPr>
          <p:cNvPr id="6" name="Picture 5" descr="Screen Shot 2017-04-17 at 9.59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92" y="1171563"/>
            <a:ext cx="4542507" cy="2172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5000" y="3358446"/>
            <a:ext cx="2478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CMS Collaboration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44335"/>
            <a:ext cx="464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LIGO and Virgo Scientific Collaboration 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48112" y="3908780"/>
            <a:ext cx="1834445" cy="1634065"/>
            <a:chOff x="3047999" y="1744131"/>
            <a:chExt cx="2974616" cy="2853267"/>
          </a:xfrm>
        </p:grpSpPr>
        <p:sp>
          <p:nvSpPr>
            <p:cNvPr id="9" name="Oval 8"/>
            <p:cNvSpPr/>
            <p:nvPr/>
          </p:nvSpPr>
          <p:spPr bwMode="auto">
            <a:xfrm>
              <a:off x="3047999" y="2652886"/>
              <a:ext cx="1975556" cy="1919111"/>
            </a:xfrm>
            <a:prstGeom prst="ellipse">
              <a:avLst/>
            </a:prstGeom>
            <a:noFill/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rgbClr val="660066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047059" y="2678287"/>
              <a:ext cx="1975556" cy="1919111"/>
            </a:xfrm>
            <a:prstGeom prst="ellipse">
              <a:avLst/>
            </a:pr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rgbClr val="660066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564459" y="1744131"/>
              <a:ext cx="1975556" cy="1919111"/>
            </a:xfrm>
            <a:prstGeom prst="ellipse">
              <a:avLst/>
            </a:prstGeom>
            <a:noFill/>
            <a:ln w="762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rgbClr val="660066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3965" y="4007557"/>
            <a:ext cx="40701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Many of the LIGO/Virgo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institutional members are also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institutional members of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ATLAS or CMS or </a:t>
            </a:r>
            <a:r>
              <a:rPr lang="en-US" b="1" dirty="0" err="1" smtClean="0">
                <a:solidFill>
                  <a:schemeClr val="tx1"/>
                </a:solidFill>
              </a:rPr>
              <a:t>IceCube</a:t>
            </a:r>
            <a:r>
              <a:rPr lang="en-US" b="1" dirty="0" smtClean="0">
                <a:solidFill>
                  <a:schemeClr val="tx1"/>
                </a:solidFill>
              </a:rPr>
              <a:t> or ...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68677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Universities can play a special role in CI because </a:t>
            </a:r>
          </a:p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they occupy the overlap in the science </a:t>
            </a:r>
            <a:r>
              <a:rPr lang="en-US" sz="2400" b="1" dirty="0" err="1" smtClean="0">
                <a:solidFill>
                  <a:schemeClr val="accent1"/>
                </a:solidFill>
              </a:rPr>
              <a:t>venn</a:t>
            </a:r>
            <a:r>
              <a:rPr lang="en-US" sz="2400" b="1" dirty="0" smtClean="0">
                <a:solidFill>
                  <a:schemeClr val="accent1"/>
                </a:solidFill>
              </a:rPr>
              <a:t> diagram.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61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University Investments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20612"/>
            <a:ext cx="9143999" cy="3534833"/>
          </a:xfrm>
        </p:spPr>
        <p:txBody>
          <a:bodyPr/>
          <a:lstStyle/>
          <a:p>
            <a:r>
              <a:rPr lang="en-US" dirty="0" smtClean="0"/>
              <a:t>US Universities commonly operate:</a:t>
            </a:r>
          </a:p>
          <a:p>
            <a:pPr lvl="1"/>
            <a:r>
              <a:rPr lang="en-US" dirty="0" smtClean="0"/>
              <a:t>compute clusters from 10k to 40k cores</a:t>
            </a:r>
          </a:p>
          <a:p>
            <a:pPr lvl="1"/>
            <a:r>
              <a:rPr lang="en-US" dirty="0" smtClean="0"/>
              <a:t>storage infrastructures from 1-10 Petabytes</a:t>
            </a:r>
          </a:p>
          <a:p>
            <a:pPr lvl="1"/>
            <a:r>
              <a:rPr lang="en-US" dirty="0" smtClean="0"/>
              <a:t>campus networks that connect labs at 10Gbps with 100Gbps WAN connectivity.</a:t>
            </a:r>
          </a:p>
          <a:p>
            <a:pPr lvl="1"/>
            <a:r>
              <a:rPr lang="en-US" dirty="0" smtClean="0"/>
              <a:t>multi-million $$ annual budgets for research computing groups.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826002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R</a:t>
            </a:r>
            <a:r>
              <a:rPr lang="en-US" sz="2800" b="1" dirty="0" smtClean="0">
                <a:solidFill>
                  <a:srgbClr val="FF0000"/>
                </a:solidFill>
              </a:rPr>
              <a:t>esearch benefits from integrating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these investments across institutions.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88433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Researchers benefit from collaborating with their institutional CI.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8AB4BC-D760-449D-A975-B1B41586F3D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57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IT Business Model </a:t>
            </a:r>
            <a:br>
              <a:rPr lang="en-US" dirty="0" smtClean="0"/>
            </a:br>
            <a:r>
              <a:rPr lang="en-US" dirty="0" smtClean="0"/>
              <a:t>at Universities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2390"/>
            <a:ext cx="9143999" cy="4686300"/>
          </a:xfrm>
        </p:spPr>
        <p:txBody>
          <a:bodyPr/>
          <a:lstStyle/>
          <a:p>
            <a:r>
              <a:rPr lang="en-US" sz="2400" dirty="0" smtClean="0"/>
              <a:t>Colocation facilities provide free space, power, cooling, networking to PIs at the University.</a:t>
            </a:r>
          </a:p>
          <a:p>
            <a:r>
              <a:rPr lang="en-US" sz="2400" dirty="0" smtClean="0">
                <a:solidFill>
                  <a:srgbClr val="C70000"/>
                </a:solidFill>
              </a:rPr>
              <a:t>PIs across all domains buy compute and storage hardware</a:t>
            </a:r>
            <a:r>
              <a:rPr lang="en-US" sz="2400" dirty="0" smtClean="0"/>
              <a:t>.</a:t>
            </a:r>
          </a:p>
          <a:p>
            <a:pPr lvl="1"/>
            <a:r>
              <a:rPr lang="en-US" sz="2000" dirty="0" smtClean="0"/>
              <a:t>Poor kids benefit from Rich kids via sharing of spare capacity.</a:t>
            </a:r>
          </a:p>
          <a:p>
            <a:pPr lvl="1"/>
            <a:r>
              <a:rPr lang="en-US" sz="2000" dirty="0" smtClean="0"/>
              <a:t>Institutional funds add entry-level support to provide migration path for poor kids to become rich kids.</a:t>
            </a:r>
          </a:p>
          <a:p>
            <a:pPr lvl="2"/>
            <a:r>
              <a:rPr lang="en-US" sz="1800" dirty="0" smtClean="0"/>
              <a:t>Research facilitation accelerates this migration.</a:t>
            </a:r>
          </a:p>
          <a:p>
            <a:r>
              <a:rPr lang="en-US" sz="2400" dirty="0" smtClean="0">
                <a:solidFill>
                  <a:srgbClr val="C70000"/>
                </a:solidFill>
              </a:rPr>
              <a:t>Local resources fully integrated into national &amp; commercial resources.</a:t>
            </a:r>
          </a:p>
          <a:p>
            <a:pPr lvl="1"/>
            <a:r>
              <a:rPr lang="en-US" sz="2000" dirty="0" smtClean="0"/>
              <a:t>Elastic scale out to shrink time to solution.</a:t>
            </a:r>
          </a:p>
          <a:p>
            <a:pPr lvl="1"/>
            <a:r>
              <a:rPr lang="en-US" sz="2000" dirty="0" smtClean="0"/>
              <a:t>Sharing resources of collaborators across institutional boundaries to shrink time to solution and/or share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8AB4BC-D760-449D-A975-B1B41586F3D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81378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Hybrid CI is cheaper than any monolith !!!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31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OSG Vision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44" y="1897942"/>
            <a:ext cx="8766068" cy="2984500"/>
          </a:xfrm>
        </p:spPr>
        <p:txBody>
          <a:bodyPr/>
          <a:lstStyle/>
          <a:p>
            <a:r>
              <a:rPr lang="en-US" dirty="0" smtClean="0"/>
              <a:t>Across the nation, </a:t>
            </a:r>
            <a:r>
              <a:rPr lang="en-US" dirty="0" smtClean="0">
                <a:solidFill>
                  <a:srgbClr val="FF0000"/>
                </a:solidFill>
              </a:rPr>
              <a:t>institutions invest into research computing to remain competitive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Science is a team sport</a:t>
            </a:r>
            <a:r>
              <a:rPr lang="en-US" dirty="0" smtClean="0"/>
              <a:t>, and institutions with an island mentality will underperform.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Integration is key </a:t>
            </a:r>
            <a:r>
              <a:rPr lang="en-US" dirty="0" smtClean="0"/>
              <a:t>to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8AB4BC-D760-449D-A975-B1B41586F3D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778" y="5122335"/>
            <a:ext cx="9045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OSG provides services 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to advance this vision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58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Transparent Computing across different resource types</a:t>
            </a:r>
            <a:endParaRPr lang="en-US" dirty="0"/>
          </a:p>
        </p:txBody>
      </p:sp>
      <p:sp>
        <p:nvSpPr>
          <p:cNvPr id="4" name="Smiley Face 3"/>
          <p:cNvSpPr/>
          <p:nvPr/>
        </p:nvSpPr>
        <p:spPr bwMode="auto">
          <a:xfrm>
            <a:off x="198613" y="3235127"/>
            <a:ext cx="570831" cy="562630"/>
          </a:xfrm>
          <a:prstGeom prst="smileyFace">
            <a:avLst/>
          </a:prstGeom>
          <a:solidFill>
            <a:srgbClr val="FBF376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5400000">
            <a:off x="822787" y="3278532"/>
            <a:ext cx="1680017" cy="400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Access Point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000" y="4967111"/>
            <a:ext cx="1685077" cy="400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Local Cluster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650632" y="2871052"/>
            <a:ext cx="2211969" cy="114270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660066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54511" y="1704623"/>
            <a:ext cx="2954655" cy="400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National Supercomputer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35134" y="2731905"/>
            <a:ext cx="2659702" cy="400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Collaborator’s Cluster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0528" y="2928126"/>
            <a:ext cx="19811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OSG</a:t>
            </a:r>
          </a:p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Metascheduling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Service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62979" y="3815630"/>
            <a:ext cx="3221104" cy="400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Nationally Shared Clusters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7712" y="4814690"/>
            <a:ext cx="2294118" cy="400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Commercial Cloud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5" name="Straight Arrow Connector 14"/>
          <p:cNvCxnSpPr>
            <a:endCxn id="10" idx="1"/>
          </p:cNvCxnSpPr>
          <p:nvPr/>
        </p:nvCxnSpPr>
        <p:spPr bwMode="auto">
          <a:xfrm flipV="1">
            <a:off x="3837783" y="1904678"/>
            <a:ext cx="1916728" cy="96027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 rot="20024650">
            <a:off x="3908778" y="2046112"/>
            <a:ext cx="1309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Allocation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>
            <a:endCxn id="11" idx="1"/>
          </p:cNvCxnSpPr>
          <p:nvPr/>
        </p:nvCxnSpPr>
        <p:spPr bwMode="auto">
          <a:xfrm flipV="1">
            <a:off x="4840111" y="2931960"/>
            <a:ext cx="1095023" cy="3137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13" idx="1"/>
          </p:cNvCxnSpPr>
          <p:nvPr/>
        </p:nvCxnSpPr>
        <p:spPr bwMode="auto">
          <a:xfrm>
            <a:off x="4642556" y="4007556"/>
            <a:ext cx="1120423" cy="812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 rot="16200000">
            <a:off x="4642557" y="3245555"/>
            <a:ext cx="10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sharing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3961963" y="4018522"/>
            <a:ext cx="1916728" cy="96027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 rot="1599517">
            <a:off x="4049888" y="4543780"/>
            <a:ext cx="1439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purchasing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829733" y="3524956"/>
            <a:ext cx="567267" cy="282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1636889" y="4382912"/>
            <a:ext cx="8467" cy="51364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1969903" y="3536246"/>
            <a:ext cx="567267" cy="282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0" y="574322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OSG integrates computing across different resource types and business models.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6FEBC-FC0F-4EF3-B2AF-DFF52BFA3FE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24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Examples of computing across resource types</a:t>
            </a:r>
            <a:br>
              <a:rPr lang="en-US" dirty="0" smtClean="0"/>
            </a:br>
            <a:r>
              <a:rPr lang="en-US" sz="1800" dirty="0" smtClean="0"/>
              <a:t>(Compute hours)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6FEBC-FC0F-4EF3-B2AF-DFF52BFA3FE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911"/>
            <a:ext cx="4275940" cy="2432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654776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CMS during Supercomputing 2016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 Shot 2017-09-04 at 12.30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389" y="4066115"/>
            <a:ext cx="2413000" cy="2197100"/>
          </a:xfrm>
          <a:prstGeom prst="rect">
            <a:avLst/>
          </a:prstGeom>
        </p:spPr>
      </p:pic>
      <p:pic>
        <p:nvPicPr>
          <p:cNvPr id="8" name="Picture 7" descr="Screen Shot 2017-09-04 at 12.3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2" y="4303887"/>
            <a:ext cx="2156268" cy="17116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777" y="6237110"/>
            <a:ext cx="421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last 30 days national HPC use via OSG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0" name="Picture 9" descr="Screen Shot 2017-09-04 at 12.3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92" y="1236131"/>
            <a:ext cx="2336800" cy="2184400"/>
          </a:xfrm>
          <a:prstGeom prst="rect">
            <a:avLst/>
          </a:prstGeom>
        </p:spPr>
      </p:pic>
      <p:pic>
        <p:nvPicPr>
          <p:cNvPr id="11" name="Picture 10" descr="Screen Shot 2017-09-04 at 12.34.5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89" y="1213556"/>
            <a:ext cx="2610557" cy="47860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30814" y="3499555"/>
            <a:ext cx="25343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last 30 days global use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by LIGO/Virgo via OSG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includes: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XSEDE allocation , 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Collaborating institutions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in US &amp; EU &amp; Canada ,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and opportunistic sharing. </a:t>
            </a:r>
          </a:p>
        </p:txBody>
      </p:sp>
    </p:spTree>
    <p:extLst>
      <p:ext uri="{BB962C8B-B14F-4D97-AF65-F5344CB8AC3E}">
        <p14:creationId xmlns:p14="http://schemas.microsoft.com/office/powerpoint/2010/main" val="84438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Japanese Art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66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66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I_blue_template_V3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16463</TotalTime>
  <Words>819</Words>
  <Application>Microsoft Macintosh PowerPoint</Application>
  <PresentationFormat>On-screen Show (4:3)</PresentationFormat>
  <Paragraphs>157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Japanese Art</vt:lpstr>
      <vt:lpstr>CI_blue_template_V3</vt:lpstr>
      <vt:lpstr> CI Models, Challenges, Best Practices  Frank Würthwein OSG Executive Director Professor of Physics UCSD/SDSC </vt:lpstr>
      <vt:lpstr>Size Matters</vt:lpstr>
      <vt:lpstr>Science is a Team Sport</vt:lpstr>
      <vt:lpstr>An international Team Sport</vt:lpstr>
      <vt:lpstr>Typical University Investments</vt:lpstr>
      <vt:lpstr>Research IT Business Model  at Universities</vt:lpstr>
      <vt:lpstr>The OSG Vision in a nutshell</vt:lpstr>
      <vt:lpstr>Transparent Computing across different resource types</vt:lpstr>
      <vt:lpstr>Recent Examples of computing across resource types (Compute hours)</vt:lpstr>
      <vt:lpstr>Integrating Compute &amp; Storage Clusters</vt:lpstr>
      <vt:lpstr>OSG Data Federation</vt:lpstr>
      <vt:lpstr>Big Data beyond Big Science</vt:lpstr>
      <vt:lpstr>OSG Business Model</vt:lpstr>
      <vt:lpstr>CI Software Reuse Examples</vt:lpstr>
      <vt:lpstr>PowerPoint Presentation</vt:lpstr>
    </vt:vector>
  </TitlesOfParts>
  <Company>Fermilab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PjM Report for OSG Review Jan-2009</dc:title>
  <dc:creator>Chander Sehgal</dc:creator>
  <cp:lastModifiedBy>Physics UCSD</cp:lastModifiedBy>
  <cp:revision>1391</cp:revision>
  <cp:lastPrinted>2015-09-22T11:07:02Z</cp:lastPrinted>
  <dcterms:created xsi:type="dcterms:W3CDTF">2006-09-16T17:30:18Z</dcterms:created>
  <dcterms:modified xsi:type="dcterms:W3CDTF">2017-09-07T03:32:07Z</dcterms:modified>
</cp:coreProperties>
</file>